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61" r:id="rId6"/>
    <p:sldId id="260" r:id="rId7"/>
  </p:sldIdLst>
  <p:sldSz cx="10790238" cy="8229600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E0CCB2"/>
    <a:srgbClr val="FDE5B5"/>
    <a:srgbClr val="FF9B9B"/>
    <a:srgbClr val="CC9900"/>
    <a:srgbClr val="B84A00"/>
    <a:srgbClr val="CC3300"/>
    <a:srgbClr val="B23B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7111" autoAdjust="0"/>
    <p:restoredTop sz="95278" autoAdjust="0"/>
  </p:normalViewPr>
  <p:slideViewPr>
    <p:cSldViewPr>
      <p:cViewPr>
        <p:scale>
          <a:sx n="100" d="100"/>
          <a:sy n="100" d="100"/>
        </p:scale>
        <p:origin x="-234" y="210"/>
      </p:cViewPr>
      <p:guideLst>
        <p:guide orient="horz" pos="2592"/>
        <p:guide pos="33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597" y="2555875"/>
            <a:ext cx="9171050" cy="1765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188" y="4664075"/>
            <a:ext cx="7551864" cy="2101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9273A-1606-409C-9C24-1EDA3F7D7C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3B7BF-D51B-410F-BDDA-83CB96274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3902" y="330203"/>
            <a:ext cx="2427151" cy="702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187" y="330203"/>
            <a:ext cx="7128333" cy="702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BE03-E150-4D68-B3FA-D4DB7A954D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3627-7364-456D-A363-E8B67B3D96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949" y="5287966"/>
            <a:ext cx="9172678" cy="1635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949" y="3487741"/>
            <a:ext cx="9172678" cy="1800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EA9A7-3DD5-4118-BA07-F53634B111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187" y="1919291"/>
            <a:ext cx="4777743" cy="543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3309" y="1919291"/>
            <a:ext cx="4777744" cy="543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E947-8216-43F8-881A-5BF0E92BB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187" y="1841500"/>
            <a:ext cx="4767969" cy="768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187" y="2609853"/>
            <a:ext cx="4767969" cy="4741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454" y="1841500"/>
            <a:ext cx="4769599" cy="768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454" y="2609853"/>
            <a:ext cx="4769599" cy="4741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C0C5D-069B-495A-B186-7D550FA02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F2B95-1FEE-4DA0-A999-59340D64D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DF990-106D-4DB6-96E3-460F6A70E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186" y="327028"/>
            <a:ext cx="3549505" cy="13954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9011" y="327025"/>
            <a:ext cx="6032044" cy="7024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186" y="1722441"/>
            <a:ext cx="3549505" cy="5629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C7B97-6645-45BA-951A-3A4EC35D5A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4392" y="5761038"/>
            <a:ext cx="6475120" cy="679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4392" y="735013"/>
            <a:ext cx="6475120" cy="493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4392" y="6440491"/>
            <a:ext cx="6475120" cy="96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1DC5-03D4-4355-A1DA-84136611D3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30200"/>
            <a:ext cx="97107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6" tIns="48318" rIns="96636" bIns="483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919288"/>
            <a:ext cx="9710738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7494588"/>
            <a:ext cx="25177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>
            <a:lvl1pPr>
              <a:defRPr sz="15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6175" y="7494588"/>
            <a:ext cx="34178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>
            <a:lvl1pPr algn="ctr">
              <a:defRPr sz="15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2713" y="7494588"/>
            <a:ext cx="25177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816FB39F-02C4-4F95-A6C0-BE6C850C18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572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144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3716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8288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61950" indent="-361950" algn="l" defTabSz="96678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32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8088" indent="-241300" algn="l" defTabSz="966788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2275" indent="-242888" algn="l" defTabSz="9667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48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20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892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64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36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5"/>
          <p:cNvSpPr>
            <a:spLocks noChangeArrowheads="1"/>
          </p:cNvSpPr>
          <p:nvPr/>
        </p:nvSpPr>
        <p:spPr bwMode="auto">
          <a:xfrm>
            <a:off x="6099175" y="3276600"/>
            <a:ext cx="38306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217" tIns="27608" rIns="55217" bIns="27608"/>
          <a:lstStyle/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endParaRPr lang="en-US" sz="1000">
              <a:solidFill>
                <a:srgbClr val="663300"/>
              </a:solidFill>
              <a:latin typeface="Times New Roman" pitchFamily="18" charset="0"/>
            </a:endParaRP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endParaRPr lang="en-US" sz="800">
              <a:solidFill>
                <a:srgbClr val="663300"/>
              </a:solidFill>
              <a:latin typeface="Times New Roman" pitchFamily="18" charset="0"/>
            </a:endParaRP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endParaRPr lang="en-US" sz="1200">
              <a:solidFill>
                <a:srgbClr val="663300"/>
              </a:solidFill>
              <a:latin typeface="Monotype Corsiva" pitchFamily="66" charset="0"/>
            </a:endParaRPr>
          </a:p>
        </p:txBody>
      </p:sp>
      <p:sp>
        <p:nvSpPr>
          <p:cNvPr id="2051" name="Rectangle 167"/>
          <p:cNvSpPr>
            <a:spLocks noChangeArrowheads="1"/>
          </p:cNvSpPr>
          <p:nvPr/>
        </p:nvSpPr>
        <p:spPr bwMode="auto">
          <a:xfrm>
            <a:off x="6021388" y="1981200"/>
            <a:ext cx="383063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217" tIns="27608" rIns="55217" bIns="27608" anchor="ctr"/>
          <a:lstStyle/>
          <a:p>
            <a:pPr algn="ctr" defTabSz="966788"/>
            <a:endParaRPr lang="en-US" sz="1000">
              <a:solidFill>
                <a:srgbClr val="663300"/>
              </a:solidFill>
              <a:latin typeface="Times New Roman" pitchFamily="18" charset="0"/>
            </a:endParaRPr>
          </a:p>
        </p:txBody>
      </p:sp>
      <p:sp>
        <p:nvSpPr>
          <p:cNvPr id="2052" name="Rectangle 169"/>
          <p:cNvSpPr>
            <a:spLocks noChangeArrowheads="1"/>
          </p:cNvSpPr>
          <p:nvPr/>
        </p:nvSpPr>
        <p:spPr bwMode="auto">
          <a:xfrm>
            <a:off x="6021388" y="914400"/>
            <a:ext cx="38306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217" tIns="27608" rIns="55217" bIns="27608"/>
          <a:lstStyle/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endParaRPr lang="en-US" sz="1000">
              <a:solidFill>
                <a:srgbClr val="663300"/>
              </a:solidFill>
              <a:latin typeface="Times New Roman" pitchFamily="18" charset="0"/>
            </a:endParaRPr>
          </a:p>
        </p:txBody>
      </p:sp>
      <p:sp>
        <p:nvSpPr>
          <p:cNvPr id="2053" name="Rectangle 171"/>
          <p:cNvSpPr>
            <a:spLocks noChangeArrowheads="1"/>
          </p:cNvSpPr>
          <p:nvPr/>
        </p:nvSpPr>
        <p:spPr bwMode="auto">
          <a:xfrm>
            <a:off x="1128713" y="4191000"/>
            <a:ext cx="3829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217" tIns="27608" rIns="55217" bIns="27608"/>
          <a:lstStyle/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endParaRPr lang="en-US" sz="1000" dirty="0">
              <a:solidFill>
                <a:srgbClr val="663300"/>
              </a:solidFill>
              <a:latin typeface="Times New Roman" pitchFamily="18" charset="0"/>
            </a:endParaRP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endParaRPr lang="en-US" sz="800" dirty="0">
              <a:solidFill>
                <a:srgbClr val="663300"/>
              </a:solidFill>
              <a:latin typeface="Times New Roman" pitchFamily="18" charset="0"/>
            </a:endParaRP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Saturday, the </a:t>
            </a:r>
            <a:r>
              <a:rPr lang="en-US" sz="1400" dirty="0" smtClean="0">
                <a:solidFill>
                  <a:srgbClr val="663300"/>
                </a:solidFill>
                <a:latin typeface="Monotype Corsiva" pitchFamily="66" charset="0"/>
              </a:rPr>
              <a:t> </a:t>
            </a:r>
            <a:r>
              <a:rPr lang="en-US" sz="1400" dirty="0" err="1" smtClean="0">
                <a:solidFill>
                  <a:srgbClr val="663300"/>
                </a:solidFill>
                <a:latin typeface="Monotype Corsiva" pitchFamily="66" charset="0"/>
              </a:rPr>
              <a:t>xxxx</a:t>
            </a:r>
            <a:r>
              <a:rPr lang="en-US" sz="1400" dirty="0" smtClean="0">
                <a:solidFill>
                  <a:srgbClr val="663300"/>
                </a:solidFill>
                <a:latin typeface="Monotype Corsiva" pitchFamily="66" charset="0"/>
              </a:rPr>
              <a:t> of </a:t>
            </a: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August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Two Thousand Ten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 err="1" smtClean="0">
                <a:solidFill>
                  <a:srgbClr val="663300"/>
                </a:solidFill>
                <a:latin typeface="Monotype Corsiva" pitchFamily="66" charset="0"/>
              </a:rPr>
              <a:t>x</a:t>
            </a:r>
            <a:r>
              <a:rPr lang="en-US" sz="1400" dirty="0" err="1" smtClean="0">
                <a:solidFill>
                  <a:srgbClr val="663300"/>
                </a:solidFill>
                <a:latin typeface="Monotype Corsiva" pitchFamily="66" charset="0"/>
              </a:rPr>
              <a:t>xxxx</a:t>
            </a:r>
            <a:r>
              <a:rPr lang="en-US" sz="1400" dirty="0" smtClean="0">
                <a:solidFill>
                  <a:srgbClr val="663300"/>
                </a:solidFill>
                <a:latin typeface="Monotype Corsiva" pitchFamily="66" charset="0"/>
              </a:rPr>
              <a:t> </a:t>
            </a:r>
            <a:r>
              <a:rPr lang="en-US" sz="1400" dirty="0" smtClean="0">
                <a:solidFill>
                  <a:srgbClr val="663300"/>
                </a:solidFill>
                <a:latin typeface="Monotype Corsiva" pitchFamily="66" charset="0"/>
              </a:rPr>
              <a:t>O'clock  </a:t>
            </a: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in the evening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endParaRPr lang="en-US" sz="1400" dirty="0">
              <a:solidFill>
                <a:srgbClr val="663300"/>
              </a:solidFill>
              <a:latin typeface="Monotype Corsiva" pitchFamily="66" charset="0"/>
            </a:endParaRP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Still  Waters Vineyards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2750 Old Grove Lane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Paso Robles, California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RECEPTION IMMEDIATELY FOLLOWING</a:t>
            </a:r>
          </a:p>
        </p:txBody>
      </p:sp>
      <p:sp>
        <p:nvSpPr>
          <p:cNvPr id="2056" name="Rectangle 172"/>
          <p:cNvSpPr>
            <a:spLocks noChangeArrowheads="1"/>
          </p:cNvSpPr>
          <p:nvPr/>
        </p:nvSpPr>
        <p:spPr bwMode="auto">
          <a:xfrm>
            <a:off x="595313" y="3810000"/>
            <a:ext cx="48450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54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pin Script" pitchFamily="2" charset="0"/>
              </a:rPr>
              <a:t>Josh </a:t>
            </a:r>
            <a:r>
              <a:rPr lang="en-US" sz="5400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pin Script" pitchFamily="2" charset="0"/>
              </a:rPr>
              <a:t>xxxxxx</a:t>
            </a:r>
            <a:endParaRPr lang="en-US" sz="54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opin Script" pitchFamily="2" charset="0"/>
            </a:endParaRPr>
          </a:p>
        </p:txBody>
      </p:sp>
      <p:sp>
        <p:nvSpPr>
          <p:cNvPr id="2055" name="Rectangle 173"/>
          <p:cNvSpPr>
            <a:spLocks noChangeArrowheads="1"/>
          </p:cNvSpPr>
          <p:nvPr/>
        </p:nvSpPr>
        <p:spPr bwMode="auto">
          <a:xfrm>
            <a:off x="900113" y="3200400"/>
            <a:ext cx="383063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217" tIns="27608" rIns="55217" bIns="27608" anchor="ctr"/>
          <a:lstStyle/>
          <a:p>
            <a:pPr algn="ctr" defTabSz="966788"/>
            <a:r>
              <a:rPr lang="en-US" sz="3600">
                <a:solidFill>
                  <a:srgbClr val="663300"/>
                </a:solidFill>
                <a:latin typeface="Chopin Script" pitchFamily="2" charset="0"/>
              </a:rPr>
              <a:t>to</a:t>
            </a:r>
          </a:p>
        </p:txBody>
      </p:sp>
      <p:sp>
        <p:nvSpPr>
          <p:cNvPr id="2222" name="Rectangle 174"/>
          <p:cNvSpPr>
            <a:spLocks noChangeArrowheads="1"/>
          </p:cNvSpPr>
          <p:nvPr/>
        </p:nvSpPr>
        <p:spPr bwMode="auto">
          <a:xfrm>
            <a:off x="747713" y="2743200"/>
            <a:ext cx="46101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54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pin Script" pitchFamily="2" charset="0"/>
              </a:rPr>
              <a:t>Suzie </a:t>
            </a:r>
            <a:r>
              <a:rPr lang="en-US" sz="5400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pin Script" pitchFamily="2" charset="0"/>
              </a:rPr>
              <a:t>xxxxxx</a:t>
            </a:r>
            <a:endParaRPr lang="en-US" sz="54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opin Script" pitchFamily="2" charset="0"/>
            </a:endParaRPr>
          </a:p>
        </p:txBody>
      </p:sp>
      <p:sp>
        <p:nvSpPr>
          <p:cNvPr id="2057" name="Rectangle 175"/>
          <p:cNvSpPr>
            <a:spLocks noChangeArrowheads="1"/>
          </p:cNvSpPr>
          <p:nvPr/>
        </p:nvSpPr>
        <p:spPr bwMode="auto">
          <a:xfrm>
            <a:off x="5853113" y="1981200"/>
            <a:ext cx="4143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217" tIns="27608" rIns="55217" bIns="27608"/>
          <a:lstStyle/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rgbClr val="663300"/>
                </a:solidFill>
                <a:latin typeface="Monotype Corsiva" pitchFamily="66" charset="0"/>
              </a:rPr>
              <a:t>The children of the bride and groom request the honor of your presence at the joyous union of their parents</a:t>
            </a:r>
          </a:p>
        </p:txBody>
      </p:sp>
      <p:sp>
        <p:nvSpPr>
          <p:cNvPr id="2225" name="Rectangle 177"/>
          <p:cNvSpPr>
            <a:spLocks noChangeArrowheads="1"/>
          </p:cNvSpPr>
          <p:nvPr/>
        </p:nvSpPr>
        <p:spPr bwMode="auto">
          <a:xfrm>
            <a:off x="5853113" y="2743200"/>
            <a:ext cx="44561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5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hopin Script" pitchFamily="2" charset="0"/>
              </a:rPr>
              <a:t>Suzie </a:t>
            </a:r>
            <a:r>
              <a:rPr lang="en-US" sz="5400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hopin Script" pitchFamily="2" charset="0"/>
              </a:rPr>
              <a:t>xxxxxx</a:t>
            </a:r>
            <a:endParaRPr lang="en-US" sz="54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hopin Script" pitchFamily="2" charset="0"/>
            </a:endParaRPr>
          </a:p>
        </p:txBody>
      </p:sp>
      <p:sp>
        <p:nvSpPr>
          <p:cNvPr id="2059" name="Rectangle 178"/>
          <p:cNvSpPr>
            <a:spLocks noChangeArrowheads="1"/>
          </p:cNvSpPr>
          <p:nvPr/>
        </p:nvSpPr>
        <p:spPr bwMode="auto">
          <a:xfrm>
            <a:off x="6081713" y="3200400"/>
            <a:ext cx="383063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217" tIns="27608" rIns="55217" bIns="27608" anchor="ctr"/>
          <a:lstStyle/>
          <a:p>
            <a:pPr algn="ctr" defTabSz="966788"/>
            <a:r>
              <a:rPr lang="en-US" sz="3600">
                <a:solidFill>
                  <a:srgbClr val="663300"/>
                </a:solidFill>
                <a:latin typeface="Chopin Script" pitchFamily="2" charset="0"/>
              </a:rPr>
              <a:t>to</a:t>
            </a:r>
          </a:p>
        </p:txBody>
      </p:sp>
      <p:sp>
        <p:nvSpPr>
          <p:cNvPr id="2063" name="Rectangle 179"/>
          <p:cNvSpPr>
            <a:spLocks noChangeArrowheads="1"/>
          </p:cNvSpPr>
          <p:nvPr/>
        </p:nvSpPr>
        <p:spPr bwMode="auto">
          <a:xfrm>
            <a:off x="5776913" y="3733800"/>
            <a:ext cx="445611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54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pin Script" pitchFamily="2" charset="0"/>
              </a:rPr>
              <a:t>Josh </a:t>
            </a:r>
            <a:r>
              <a:rPr lang="en-US" sz="5400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pin Script" pitchFamily="2" charset="0"/>
              </a:rPr>
              <a:t>xxxxxx</a:t>
            </a:r>
            <a:endParaRPr lang="en-US" sz="54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opin Script" pitchFamily="2" charset="0"/>
            </a:endParaRPr>
          </a:p>
        </p:txBody>
      </p:sp>
      <p:sp>
        <p:nvSpPr>
          <p:cNvPr id="2061" name="Rectangle 175"/>
          <p:cNvSpPr>
            <a:spLocks noChangeArrowheads="1"/>
          </p:cNvSpPr>
          <p:nvPr/>
        </p:nvSpPr>
        <p:spPr bwMode="auto">
          <a:xfrm>
            <a:off x="823913" y="1981200"/>
            <a:ext cx="4143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217" tIns="27608" rIns="55217" bIns="27608"/>
          <a:lstStyle/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rgbClr val="663300"/>
                </a:solidFill>
                <a:latin typeface="Monotype Corsiva" pitchFamily="66" charset="0"/>
              </a:rPr>
              <a:t>The children of the bride and groom request the honor of your presence at the joyous union of their parents</a:t>
            </a:r>
          </a:p>
        </p:txBody>
      </p:sp>
      <p:sp>
        <p:nvSpPr>
          <p:cNvPr id="2062" name="TextBox 21"/>
          <p:cNvSpPr txBox="1">
            <a:spLocks noChangeArrowheads="1"/>
          </p:cNvSpPr>
          <p:nvPr/>
        </p:nvSpPr>
        <p:spPr bwMode="auto">
          <a:xfrm>
            <a:off x="6005513" y="4419600"/>
            <a:ext cx="3986212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Saturday, the </a:t>
            </a:r>
            <a:r>
              <a:rPr lang="en-US" sz="1400" dirty="0" smtClean="0">
                <a:solidFill>
                  <a:srgbClr val="663300"/>
                </a:solidFill>
                <a:latin typeface="Monotype Corsiva" pitchFamily="66" charset="0"/>
              </a:rPr>
              <a:t> </a:t>
            </a:r>
            <a:r>
              <a:rPr lang="en-US" sz="1400" dirty="0" err="1" smtClean="0">
                <a:solidFill>
                  <a:srgbClr val="663300"/>
                </a:solidFill>
                <a:latin typeface="Monotype Corsiva" pitchFamily="66" charset="0"/>
              </a:rPr>
              <a:t>xxxx</a:t>
            </a:r>
            <a:r>
              <a:rPr lang="en-US" sz="1400" dirty="0" smtClean="0">
                <a:solidFill>
                  <a:srgbClr val="663300"/>
                </a:solidFill>
                <a:latin typeface="Monotype Corsiva" pitchFamily="66" charset="0"/>
              </a:rPr>
              <a:t> </a:t>
            </a: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of August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Two Thousand Ten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 err="1" smtClean="0">
                <a:solidFill>
                  <a:srgbClr val="663300"/>
                </a:solidFill>
                <a:latin typeface="Monotype Corsiva" pitchFamily="66" charset="0"/>
              </a:rPr>
              <a:t>xxxxx</a:t>
            </a:r>
            <a:r>
              <a:rPr lang="en-US" sz="1400" dirty="0" smtClean="0">
                <a:solidFill>
                  <a:srgbClr val="663300"/>
                </a:solidFill>
                <a:latin typeface="Monotype Corsiva" pitchFamily="66" charset="0"/>
              </a:rPr>
              <a:t> </a:t>
            </a: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O'clock  in the evening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endParaRPr lang="en-US" sz="1400" dirty="0">
              <a:solidFill>
                <a:srgbClr val="663300"/>
              </a:solidFill>
              <a:latin typeface="Monotype Corsiva" pitchFamily="66" charset="0"/>
            </a:endParaRP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Still  Waters Vineyards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2750 Old Grove Lane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Paso Robles, California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RECEPTION IMMEDIATLEY FOLLOWING</a:t>
            </a:r>
            <a:endParaRPr lang="en-US" sz="1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4"/>
          <p:cNvSpPr>
            <a:spLocks noChangeArrowheads="1"/>
          </p:cNvSpPr>
          <p:nvPr/>
        </p:nvSpPr>
        <p:spPr bwMode="auto">
          <a:xfrm>
            <a:off x="976313" y="1524000"/>
            <a:ext cx="4454525" cy="4341813"/>
          </a:xfrm>
          <a:prstGeom prst="rect">
            <a:avLst/>
          </a:prstGeom>
          <a:solidFill>
            <a:schemeClr val="bg1"/>
          </a:solidFill>
          <a:ln w="38100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66788">
              <a:defRPr/>
            </a:pPr>
            <a:endParaRPr lang="en-US" sz="14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opin Script" pitchFamily="2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128713" y="1600200"/>
            <a:ext cx="3962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rgbClr val="663300"/>
                </a:solidFill>
                <a:latin typeface="Monotype Corsiva" pitchFamily="66" charset="0"/>
              </a:rPr>
              <a:t>The children of the bride and groom request the honor of your presence at the joyous union of their parents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3513" y="2286000"/>
            <a:ext cx="3657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66788">
              <a:defRPr/>
            </a:pPr>
            <a:r>
              <a:rPr lang="en-US" sz="54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pin Script" pitchFamily="2" charset="0"/>
              </a:rPr>
              <a:t>Suzie </a:t>
            </a:r>
            <a:r>
              <a:rPr lang="en-US" sz="5400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pin Script" pitchFamily="2" charset="0"/>
              </a:rPr>
              <a:t>xxxxxx</a:t>
            </a:r>
            <a:endParaRPr lang="en-US" sz="54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opin Scrip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4913" y="3276600"/>
            <a:ext cx="41148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66788">
              <a:defRPr/>
            </a:pPr>
            <a:r>
              <a:rPr lang="en-US" sz="54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pin Script" pitchFamily="2" charset="0"/>
              </a:rPr>
              <a:t>Josh </a:t>
            </a:r>
            <a:r>
              <a:rPr lang="en-US" sz="5400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pin Script" pitchFamily="2" charset="0"/>
              </a:rPr>
              <a:t>xxxxxx</a:t>
            </a:r>
            <a:endParaRPr lang="en-US" sz="54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opin Script" pitchFamily="2" charset="0"/>
            </a:endParaRP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728913" y="2895600"/>
            <a:ext cx="83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66788"/>
            <a:r>
              <a:rPr lang="en-US" sz="3600">
                <a:solidFill>
                  <a:srgbClr val="663300"/>
                </a:solidFill>
                <a:latin typeface="Chopin Script" pitchFamily="2" charset="0"/>
              </a:rPr>
              <a:t>to</a:t>
            </a:r>
          </a:p>
        </p:txBody>
      </p:sp>
      <p:sp>
        <p:nvSpPr>
          <p:cNvPr id="3079" name="TextBox 21"/>
          <p:cNvSpPr txBox="1">
            <a:spLocks noChangeArrowheads="1"/>
          </p:cNvSpPr>
          <p:nvPr/>
        </p:nvSpPr>
        <p:spPr bwMode="auto">
          <a:xfrm>
            <a:off x="1204913" y="4038600"/>
            <a:ext cx="3986212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Saturday, the </a:t>
            </a:r>
            <a:r>
              <a:rPr lang="en-US" sz="1400" dirty="0" err="1" smtClean="0">
                <a:solidFill>
                  <a:srgbClr val="663300"/>
                </a:solidFill>
                <a:latin typeface="Monotype Corsiva" pitchFamily="66" charset="0"/>
              </a:rPr>
              <a:t>xxxx</a:t>
            </a:r>
            <a:r>
              <a:rPr lang="en-US" sz="1400" dirty="0" smtClean="0">
                <a:solidFill>
                  <a:srgbClr val="663300"/>
                </a:solidFill>
                <a:latin typeface="Monotype Corsiva" pitchFamily="66" charset="0"/>
              </a:rPr>
              <a:t> </a:t>
            </a: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of August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Two Thousand Ten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 err="1" smtClean="0">
                <a:solidFill>
                  <a:srgbClr val="663300"/>
                </a:solidFill>
                <a:latin typeface="Monotype Corsiva" pitchFamily="66" charset="0"/>
              </a:rPr>
              <a:t>xxxx</a:t>
            </a:r>
            <a:r>
              <a:rPr lang="en-US" sz="1400" dirty="0" smtClean="0">
                <a:solidFill>
                  <a:srgbClr val="663300"/>
                </a:solidFill>
                <a:latin typeface="Monotype Corsiva" pitchFamily="66" charset="0"/>
              </a:rPr>
              <a:t> </a:t>
            </a: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O'clock  in the evening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endParaRPr lang="en-US" sz="1400" dirty="0">
              <a:solidFill>
                <a:srgbClr val="663300"/>
              </a:solidFill>
              <a:latin typeface="Monotype Corsiva" pitchFamily="66" charset="0"/>
            </a:endParaRP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Still  Waters Vineyards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2750 Old Grove Lane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Paso Robles, California</a:t>
            </a:r>
          </a:p>
          <a:p>
            <a:pPr marL="361950" indent="-361950" algn="ctr" defTabSz="966788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Monotype Corsiva" pitchFamily="66" charset="0"/>
              </a:rPr>
              <a:t>RECEPTION IMMEDIATLEY FOLLOWING</a:t>
            </a:r>
            <a:endParaRPr lang="en-US" sz="1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5"/>
          <p:cNvSpPr>
            <a:spLocks noChangeArrowheads="1"/>
          </p:cNvSpPr>
          <p:nvPr/>
        </p:nvSpPr>
        <p:spPr bwMode="auto">
          <a:xfrm>
            <a:off x="5848350" y="1447800"/>
            <a:ext cx="4300538" cy="3962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785813" lvl="1" indent="-303213" defTabSz="966788">
              <a:lnSpc>
                <a:spcPct val="90000"/>
              </a:lnSpc>
              <a:spcBef>
                <a:spcPct val="20000"/>
              </a:spcBef>
            </a:pPr>
            <a:r>
              <a:rPr lang="en-US" sz="1000">
                <a:solidFill>
                  <a:srgbClr val="663300"/>
                </a:solidFill>
                <a:latin typeface="Times New Roman" pitchFamily="18" charset="0"/>
              </a:rPr>
              <a:t>		</a:t>
            </a:r>
          </a:p>
        </p:txBody>
      </p:sp>
      <p:sp>
        <p:nvSpPr>
          <p:cNvPr id="4099" name="Rectangle 175"/>
          <p:cNvSpPr>
            <a:spLocks noChangeArrowheads="1"/>
          </p:cNvSpPr>
          <p:nvPr/>
        </p:nvSpPr>
        <p:spPr bwMode="auto">
          <a:xfrm>
            <a:off x="671513" y="1524000"/>
            <a:ext cx="4298950" cy="3962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For your convenience, a limited number of hotel rooms have been set aside for both Friday and Saturday nights under the name </a:t>
            </a:r>
            <a:r>
              <a:rPr lang="en-US" sz="1400" dirty="0" err="1" smtClean="0">
                <a:solidFill>
                  <a:srgbClr val="663300"/>
                </a:solidFill>
                <a:latin typeface="Harrington" pitchFamily="82" charset="0"/>
              </a:rPr>
              <a:t>xxxxxxxxxxxx</a:t>
            </a:r>
            <a:r>
              <a:rPr lang="en-US" sz="1400" dirty="0" smtClean="0">
                <a:solidFill>
                  <a:srgbClr val="663300"/>
                </a:solidFill>
                <a:latin typeface="Harrington" pitchFamily="82" charset="0"/>
              </a:rPr>
              <a:t> </a:t>
            </a: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Wedding. Rooms must be reserved by June 23rd  to ensure room availability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endParaRPr lang="en-US" sz="1400" dirty="0">
              <a:solidFill>
                <a:srgbClr val="663300"/>
              </a:solidFill>
              <a:latin typeface="Harrington" pitchFamily="82" charset="0"/>
            </a:endParaRP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663300"/>
                </a:solidFill>
                <a:latin typeface="Harrington" pitchFamily="82" charset="0"/>
              </a:rPr>
              <a:t>La </a:t>
            </a:r>
            <a:r>
              <a:rPr lang="en-US" sz="1400" b="1" dirty="0" err="1">
                <a:solidFill>
                  <a:srgbClr val="663300"/>
                </a:solidFill>
                <a:latin typeface="Harrington" pitchFamily="82" charset="0"/>
              </a:rPr>
              <a:t>Bellasera</a:t>
            </a:r>
            <a:r>
              <a:rPr lang="en-US" sz="1400" b="1" dirty="0">
                <a:solidFill>
                  <a:srgbClr val="663300"/>
                </a:solidFill>
                <a:latin typeface="Harrington" pitchFamily="82" charset="0"/>
              </a:rPr>
              <a:t> Hotel and Suites</a:t>
            </a: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            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$255.00 per night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206 </a:t>
            </a:r>
            <a:r>
              <a:rPr lang="en-US" sz="1400" dirty="0" err="1">
                <a:solidFill>
                  <a:srgbClr val="663300"/>
                </a:solidFill>
                <a:latin typeface="Harrington" pitchFamily="82" charset="0"/>
              </a:rPr>
              <a:t>Alexa</a:t>
            </a: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 Court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(805) 238-2834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endParaRPr lang="en-US" sz="1400" b="1" dirty="0">
              <a:solidFill>
                <a:srgbClr val="663300"/>
              </a:solidFill>
              <a:latin typeface="Harrington" pitchFamily="82" charset="0"/>
            </a:endParaRP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663300"/>
                </a:solidFill>
                <a:latin typeface="Harrington" pitchFamily="82" charset="0"/>
              </a:rPr>
              <a:t>Hampton Inn &amp; Suites</a:t>
            </a: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                                                 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$143.20 per night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212 </a:t>
            </a:r>
            <a:r>
              <a:rPr lang="en-US" sz="1400" dirty="0" err="1">
                <a:solidFill>
                  <a:srgbClr val="663300"/>
                </a:solidFill>
                <a:latin typeface="Harrington" pitchFamily="82" charset="0"/>
              </a:rPr>
              <a:t>Alexa</a:t>
            </a: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 Court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(805) 226-9988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endParaRPr lang="en-US" sz="1800" dirty="0">
              <a:solidFill>
                <a:srgbClr val="663300"/>
              </a:solidFill>
              <a:latin typeface="Invitation" pitchFamily="2" charset="0"/>
            </a:endParaRPr>
          </a:p>
        </p:txBody>
      </p:sp>
      <p:sp>
        <p:nvSpPr>
          <p:cNvPr id="4272" name="Rectangle 176"/>
          <p:cNvSpPr>
            <a:spLocks noChangeArrowheads="1"/>
          </p:cNvSpPr>
          <p:nvPr/>
        </p:nvSpPr>
        <p:spPr bwMode="auto">
          <a:xfrm>
            <a:off x="595313" y="762000"/>
            <a:ext cx="44577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4800" dirty="0">
                <a:solidFill>
                  <a:srgbClr val="663300"/>
                </a:solidFill>
                <a:latin typeface="Champagne &amp; Limousines" pitchFamily="34" charset="0"/>
              </a:rPr>
              <a:t>Accommodations</a:t>
            </a:r>
            <a:endParaRPr lang="en-US" sz="4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hampagne &amp; Limousines" pitchFamily="34" charset="0"/>
            </a:endParaRPr>
          </a:p>
        </p:txBody>
      </p:sp>
      <p:sp>
        <p:nvSpPr>
          <p:cNvPr id="4269" name="Rectangle 173"/>
          <p:cNvSpPr>
            <a:spLocks noChangeArrowheads="1"/>
          </p:cNvSpPr>
          <p:nvPr/>
        </p:nvSpPr>
        <p:spPr bwMode="auto">
          <a:xfrm>
            <a:off x="5786438" y="762000"/>
            <a:ext cx="44561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4800" dirty="0">
                <a:solidFill>
                  <a:srgbClr val="663300"/>
                </a:solidFill>
                <a:latin typeface="Champagne &amp; Limousines" pitchFamily="34" charset="0"/>
              </a:rPr>
              <a:t>Accommodations</a:t>
            </a:r>
            <a:endParaRPr lang="en-US" sz="4800" dirty="0">
              <a:solidFill>
                <a:srgbClr val="91300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hampagne &amp; Limousines" pitchFamily="34" charset="0"/>
            </a:endParaRPr>
          </a:p>
        </p:txBody>
      </p:sp>
      <p:sp>
        <p:nvSpPr>
          <p:cNvPr id="4102" name="Rectangle 175"/>
          <p:cNvSpPr>
            <a:spLocks noChangeArrowheads="1"/>
          </p:cNvSpPr>
          <p:nvPr/>
        </p:nvSpPr>
        <p:spPr bwMode="auto">
          <a:xfrm>
            <a:off x="5864225" y="1524000"/>
            <a:ext cx="4300538" cy="3962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For your convenience, a limited number of hotel rooms have been set aside for both Friday and Saturday nights under the name </a:t>
            </a:r>
            <a:r>
              <a:rPr lang="en-US" sz="1400" dirty="0" err="1" smtClean="0">
                <a:solidFill>
                  <a:srgbClr val="663300"/>
                </a:solidFill>
                <a:latin typeface="Harrington" pitchFamily="82" charset="0"/>
              </a:rPr>
              <a:t>xxxxxxxxxxxx</a:t>
            </a:r>
            <a:r>
              <a:rPr lang="en-US" sz="1400" dirty="0" smtClean="0">
                <a:solidFill>
                  <a:srgbClr val="663300"/>
                </a:solidFill>
                <a:latin typeface="Harrington" pitchFamily="82" charset="0"/>
              </a:rPr>
              <a:t> </a:t>
            </a: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Wedding. Rooms must be reserved by June 23rd  to ensure room availability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endParaRPr lang="en-US" sz="1400" dirty="0">
              <a:solidFill>
                <a:srgbClr val="663300"/>
              </a:solidFill>
              <a:latin typeface="Harrington" pitchFamily="82" charset="0"/>
            </a:endParaRP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663300"/>
                </a:solidFill>
                <a:latin typeface="Harrington" pitchFamily="82" charset="0"/>
              </a:rPr>
              <a:t>La </a:t>
            </a:r>
            <a:r>
              <a:rPr lang="en-US" sz="1400" b="1" dirty="0" err="1">
                <a:solidFill>
                  <a:srgbClr val="663300"/>
                </a:solidFill>
                <a:latin typeface="Harrington" pitchFamily="82" charset="0"/>
              </a:rPr>
              <a:t>Bellasera</a:t>
            </a:r>
            <a:r>
              <a:rPr lang="en-US" sz="1400" b="1" dirty="0">
                <a:solidFill>
                  <a:srgbClr val="663300"/>
                </a:solidFill>
                <a:latin typeface="Harrington" pitchFamily="82" charset="0"/>
              </a:rPr>
              <a:t> Hotel and Suites</a:t>
            </a: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            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$255.00 per night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206 </a:t>
            </a:r>
            <a:r>
              <a:rPr lang="en-US" sz="1400" dirty="0" err="1">
                <a:solidFill>
                  <a:srgbClr val="663300"/>
                </a:solidFill>
                <a:latin typeface="Harrington" pitchFamily="82" charset="0"/>
              </a:rPr>
              <a:t>Alexa</a:t>
            </a: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 Court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(805) 238-2834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endParaRPr lang="en-US" sz="1400" b="1" dirty="0">
              <a:solidFill>
                <a:srgbClr val="663300"/>
              </a:solidFill>
              <a:latin typeface="Harrington" pitchFamily="82" charset="0"/>
            </a:endParaRP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663300"/>
                </a:solidFill>
                <a:latin typeface="Harrington" pitchFamily="82" charset="0"/>
              </a:rPr>
              <a:t>Hampton Inn &amp; Suites</a:t>
            </a: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                                                 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$143.20 per night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212 </a:t>
            </a:r>
            <a:r>
              <a:rPr lang="en-US" sz="1400" dirty="0" err="1">
                <a:solidFill>
                  <a:srgbClr val="663300"/>
                </a:solidFill>
                <a:latin typeface="Harrington" pitchFamily="82" charset="0"/>
              </a:rPr>
              <a:t>Alexa</a:t>
            </a: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 Court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663300"/>
                </a:solidFill>
                <a:latin typeface="Harrington" pitchFamily="82" charset="0"/>
              </a:rPr>
              <a:t>(805) 226-9988</a:t>
            </a:r>
          </a:p>
          <a:p>
            <a:pPr algn="ctr" defTabSz="966788">
              <a:lnSpc>
                <a:spcPct val="90000"/>
              </a:lnSpc>
              <a:spcBef>
                <a:spcPct val="20000"/>
              </a:spcBef>
            </a:pPr>
            <a:endParaRPr lang="en-US" sz="1800" dirty="0">
              <a:solidFill>
                <a:srgbClr val="663300"/>
              </a:solidFill>
              <a:latin typeface="Invitatio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5"/>
          <p:cNvSpPr txBox="1">
            <a:spLocks noChangeArrowheads="1"/>
          </p:cNvSpPr>
          <p:nvPr/>
        </p:nvSpPr>
        <p:spPr bwMode="auto">
          <a:xfrm>
            <a:off x="595313" y="1676400"/>
            <a:ext cx="44037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6" tIns="48318" rIns="96636" bIns="48318">
            <a:spAutoFit/>
          </a:bodyPr>
          <a:lstStyle/>
          <a:p>
            <a:pPr algn="ctr" defTabSz="966788"/>
            <a:r>
              <a:rPr lang="en-US" sz="1800" b="1">
                <a:solidFill>
                  <a:srgbClr val="663300"/>
                </a:solidFill>
                <a:latin typeface="Sycamore Sans" pitchFamily="50" charset="0"/>
              </a:rPr>
              <a:t>Still Waters Vineyards</a:t>
            </a:r>
          </a:p>
          <a:p>
            <a:pPr defTabSz="966788"/>
            <a:r>
              <a:rPr lang="en-US" sz="1600" b="1">
                <a:solidFill>
                  <a:srgbClr val="663300"/>
                </a:solidFill>
                <a:latin typeface="Sycamore Sans" pitchFamily="50" charset="0"/>
              </a:rPr>
              <a:t>From 41/46, Fresno/Bakersfield:</a:t>
            </a:r>
          </a:p>
          <a:p>
            <a:pPr algn="ctr" defTabSz="966788"/>
            <a:r>
              <a:rPr lang="en-US" sz="1600">
                <a:solidFill>
                  <a:srgbClr val="663300"/>
                </a:solidFill>
                <a:latin typeface="Sycamore Sans" pitchFamily="50" charset="0"/>
              </a:rPr>
              <a:t>From Highway 46 turn left (south) on Golden Hill Road. Go 1.6 miles to Creston Road and turn left (southeast).  Go 6 miles to the vineyard entrance on your left.  Follow signs to the winery.</a:t>
            </a:r>
          </a:p>
          <a:p>
            <a:pPr defTabSz="966788"/>
            <a:endParaRPr lang="en-US" sz="1400">
              <a:solidFill>
                <a:srgbClr val="663300"/>
              </a:solidFill>
              <a:latin typeface="Sycamore Sans" pitchFamily="50" charset="0"/>
            </a:endParaRPr>
          </a:p>
          <a:p>
            <a:pPr algn="ctr" defTabSz="966788"/>
            <a:r>
              <a:rPr lang="en-US" sz="1800" b="1">
                <a:solidFill>
                  <a:srgbClr val="663300"/>
                </a:solidFill>
                <a:latin typeface="Sycamore Sans" pitchFamily="50" charset="0"/>
              </a:rPr>
              <a:t>La Bellaserra </a:t>
            </a:r>
            <a:r>
              <a:rPr lang="en-US" sz="1800">
                <a:solidFill>
                  <a:srgbClr val="663300"/>
                </a:solidFill>
                <a:latin typeface="Sycamore Sans" pitchFamily="50" charset="0"/>
              </a:rPr>
              <a:t>&amp;</a:t>
            </a:r>
            <a:r>
              <a:rPr lang="en-US" sz="1800" b="1">
                <a:solidFill>
                  <a:srgbClr val="663300"/>
                </a:solidFill>
                <a:latin typeface="Sycamore Sans" pitchFamily="50" charset="0"/>
              </a:rPr>
              <a:t> Hampton Suites</a:t>
            </a:r>
          </a:p>
          <a:p>
            <a:pPr defTabSz="966788"/>
            <a:endParaRPr lang="en-US" sz="1200">
              <a:latin typeface="Tribune" pitchFamily="2" charset="0"/>
            </a:endParaRPr>
          </a:p>
        </p:txBody>
      </p:sp>
      <p:sp>
        <p:nvSpPr>
          <p:cNvPr id="3158" name="Rectangle 86"/>
          <p:cNvSpPr>
            <a:spLocks noChangeArrowheads="1"/>
          </p:cNvSpPr>
          <p:nvPr/>
        </p:nvSpPr>
        <p:spPr bwMode="auto">
          <a:xfrm>
            <a:off x="595313" y="762000"/>
            <a:ext cx="44577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6000" dirty="0">
                <a:solidFill>
                  <a:srgbClr val="663300"/>
                </a:solidFill>
                <a:latin typeface="Riesling" pitchFamily="2" charset="0"/>
              </a:rPr>
              <a:t>Directions</a:t>
            </a: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Edwardian Script ITC" pitchFamily="66" charset="0"/>
              </a:rPr>
              <a:t> </a:t>
            </a:r>
          </a:p>
        </p:txBody>
      </p:sp>
      <p:sp>
        <p:nvSpPr>
          <p:cNvPr id="2" name="Rectangle 86"/>
          <p:cNvSpPr>
            <a:spLocks noChangeArrowheads="1"/>
          </p:cNvSpPr>
          <p:nvPr/>
        </p:nvSpPr>
        <p:spPr bwMode="auto">
          <a:xfrm>
            <a:off x="5776913" y="762000"/>
            <a:ext cx="44545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6000" dirty="0">
                <a:solidFill>
                  <a:srgbClr val="663300"/>
                </a:solidFill>
                <a:latin typeface="Riesling" pitchFamily="2" charset="0"/>
              </a:rPr>
              <a:t>Directions</a:t>
            </a:r>
            <a:r>
              <a:rPr lang="en-US" sz="4400" dirty="0">
                <a:solidFill>
                  <a:srgbClr val="9130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dwardian Script ITC" pitchFamily="66" charset="0"/>
              </a:rPr>
              <a:t> </a:t>
            </a:r>
          </a:p>
        </p:txBody>
      </p:sp>
      <p:sp>
        <p:nvSpPr>
          <p:cNvPr id="5125" name="Text Box 85"/>
          <p:cNvSpPr txBox="1">
            <a:spLocks noChangeArrowheads="1"/>
          </p:cNvSpPr>
          <p:nvPr/>
        </p:nvSpPr>
        <p:spPr bwMode="auto">
          <a:xfrm>
            <a:off x="5786438" y="1676400"/>
            <a:ext cx="44037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6" tIns="48318" rIns="96636" bIns="48318">
            <a:spAutoFit/>
          </a:bodyPr>
          <a:lstStyle/>
          <a:p>
            <a:pPr algn="ctr" defTabSz="966788"/>
            <a:r>
              <a:rPr lang="en-US" sz="1800" b="1">
                <a:solidFill>
                  <a:srgbClr val="663300"/>
                </a:solidFill>
                <a:latin typeface="Sycamore Sans" pitchFamily="50" charset="0"/>
              </a:rPr>
              <a:t>Still Waters Vineyards</a:t>
            </a:r>
          </a:p>
          <a:p>
            <a:pPr defTabSz="966788"/>
            <a:r>
              <a:rPr lang="en-US" sz="1600" b="1">
                <a:solidFill>
                  <a:srgbClr val="663300"/>
                </a:solidFill>
                <a:latin typeface="Sycamore Sans" pitchFamily="50" charset="0"/>
              </a:rPr>
              <a:t>From 41/46, Fresno/Bakersfield:</a:t>
            </a:r>
          </a:p>
          <a:p>
            <a:pPr algn="ctr" defTabSz="966788"/>
            <a:r>
              <a:rPr lang="en-US" sz="1600">
                <a:solidFill>
                  <a:srgbClr val="663300"/>
                </a:solidFill>
                <a:latin typeface="Sycamore Sans" pitchFamily="50" charset="0"/>
              </a:rPr>
              <a:t>From Highway 46 turn left (south) on Golden Hill Road. Go 1.6 miles to Creston Road and turn left (southeast).  Go 6 miles to the vineyard entrance on your left.  Follow signs to the winery.</a:t>
            </a:r>
          </a:p>
          <a:p>
            <a:pPr defTabSz="966788"/>
            <a:endParaRPr lang="en-US" sz="1400">
              <a:solidFill>
                <a:srgbClr val="663300"/>
              </a:solidFill>
              <a:latin typeface="Sycamore Sans" pitchFamily="50" charset="0"/>
            </a:endParaRPr>
          </a:p>
          <a:p>
            <a:pPr algn="ctr" defTabSz="966788"/>
            <a:r>
              <a:rPr lang="en-US" sz="1800" b="1">
                <a:solidFill>
                  <a:srgbClr val="663300"/>
                </a:solidFill>
                <a:latin typeface="Sycamore Sans" pitchFamily="50" charset="0"/>
              </a:rPr>
              <a:t>La Bellaserra </a:t>
            </a:r>
            <a:r>
              <a:rPr lang="en-US" sz="1800">
                <a:solidFill>
                  <a:srgbClr val="663300"/>
                </a:solidFill>
                <a:latin typeface="Sycamore Sans" pitchFamily="50" charset="0"/>
              </a:rPr>
              <a:t>&amp;</a:t>
            </a:r>
            <a:r>
              <a:rPr lang="en-US" sz="1800" b="1">
                <a:solidFill>
                  <a:srgbClr val="663300"/>
                </a:solidFill>
                <a:latin typeface="Sycamore Sans" pitchFamily="50" charset="0"/>
              </a:rPr>
              <a:t> Hampton Suites</a:t>
            </a:r>
          </a:p>
          <a:p>
            <a:pPr defTabSz="966788"/>
            <a:endParaRPr lang="en-US" sz="1200">
              <a:solidFill>
                <a:srgbClr val="663300"/>
              </a:solidFill>
              <a:latin typeface="Tribune" pitchFamily="2" charset="0"/>
            </a:endParaRPr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595313" y="3657600"/>
            <a:ext cx="4495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663300"/>
                </a:solidFill>
                <a:latin typeface="Sycamore Sans" pitchFamily="50" charset="0"/>
              </a:rPr>
              <a:t>From Southbound 101:</a:t>
            </a:r>
          </a:p>
          <a:p>
            <a:pPr algn="ctr"/>
            <a:r>
              <a:rPr lang="en-US" sz="1600">
                <a:solidFill>
                  <a:srgbClr val="663300"/>
                </a:solidFill>
                <a:latin typeface="Sycamore Sans" pitchFamily="50" charset="0"/>
              </a:rPr>
              <a:t>Exit Hwy 46 West (Cambria, Hearst Castle).  Turn right at the stoplight onto 46 West and make a quick left at Theatre Drive to Alexa Court.</a:t>
            </a:r>
          </a:p>
          <a:p>
            <a:r>
              <a:rPr lang="en-US" sz="1400">
                <a:latin typeface="Sycamore Sans" pitchFamily="50" charset="0"/>
              </a:rPr>
              <a:t>  </a:t>
            </a:r>
          </a:p>
          <a:p>
            <a:endParaRPr lang="en-US" sz="1400" b="1">
              <a:latin typeface="Sycamore Sans" pitchFamily="50" charset="0"/>
            </a:endParaRPr>
          </a:p>
        </p:txBody>
      </p:sp>
      <p:pic>
        <p:nvPicPr>
          <p:cNvPr id="5127" name="Picture 9" descr="http://www.labellasera.com/images/devid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-144463"/>
            <a:ext cx="45339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1" descr="http://www.labellasera.com/images/devid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-144463"/>
            <a:ext cx="45339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Box 10"/>
          <p:cNvSpPr txBox="1">
            <a:spLocks noChangeArrowheads="1"/>
          </p:cNvSpPr>
          <p:nvPr/>
        </p:nvSpPr>
        <p:spPr bwMode="auto">
          <a:xfrm>
            <a:off x="5853113" y="3657600"/>
            <a:ext cx="42672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663300"/>
                </a:solidFill>
                <a:latin typeface="Sycamore Sans" pitchFamily="50" charset="0"/>
              </a:rPr>
              <a:t>From Southbound 101:</a:t>
            </a:r>
          </a:p>
          <a:p>
            <a:pPr algn="ctr"/>
            <a:r>
              <a:rPr lang="en-US" sz="1600">
                <a:solidFill>
                  <a:srgbClr val="663300"/>
                </a:solidFill>
                <a:latin typeface="Sycamore Sans" pitchFamily="50" charset="0"/>
              </a:rPr>
              <a:t>Exit Hwy 46 West (Cambria, Hearst Castle).  Turn right at the stoplight onto 46 West and make a quick left at Theatre Drive to Alexa Court.</a:t>
            </a:r>
          </a:p>
          <a:p>
            <a:r>
              <a:rPr lang="en-US" sz="1400">
                <a:latin typeface="Sycamore Sans" pitchFamily="50" charset="0"/>
              </a:rPr>
              <a:t>  </a:t>
            </a:r>
          </a:p>
          <a:p>
            <a:endParaRPr lang="en-US" sz="1400" b="1">
              <a:latin typeface="Sycamore Sans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/>
          <p:cNvSpPr txBox="1">
            <a:spLocks noChangeArrowheads="1"/>
          </p:cNvSpPr>
          <p:nvPr/>
        </p:nvSpPr>
        <p:spPr bwMode="auto">
          <a:xfrm>
            <a:off x="519113" y="1828800"/>
            <a:ext cx="4457700" cy="295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6" tIns="48318" rIns="96636" bIns="48318">
            <a:spAutoFit/>
          </a:bodyPr>
          <a:lstStyle/>
          <a:p>
            <a:pPr algn="ctr" defTabSz="966788"/>
            <a:r>
              <a:rPr lang="en-US" sz="1600" dirty="0">
                <a:solidFill>
                  <a:srgbClr val="663300"/>
                </a:solidFill>
                <a:latin typeface="Whackadoo" pitchFamily="2" charset="0"/>
              </a:rPr>
              <a:t>Please join us as we celebrate the union </a:t>
            </a:r>
          </a:p>
          <a:p>
            <a:pPr algn="ctr" defTabSz="966788"/>
            <a:r>
              <a:rPr lang="en-US" sz="1600" dirty="0">
                <a:solidFill>
                  <a:srgbClr val="663300"/>
                </a:solidFill>
                <a:latin typeface="Whackadoo" pitchFamily="2" charset="0"/>
              </a:rPr>
              <a:t>of our lives and our families</a:t>
            </a:r>
          </a:p>
          <a:p>
            <a:pPr algn="ctr" defTabSz="966788"/>
            <a:endParaRPr lang="en-US" sz="1200" dirty="0">
              <a:solidFill>
                <a:srgbClr val="663300"/>
              </a:solidFill>
              <a:latin typeface="Whackadoo" pitchFamily="2" charset="0"/>
            </a:endParaRPr>
          </a:p>
          <a:p>
            <a:pPr algn="ctr" defTabSz="966788"/>
            <a:r>
              <a:rPr lang="en-US" sz="1400" dirty="0">
                <a:solidFill>
                  <a:srgbClr val="663300"/>
                </a:solidFill>
                <a:latin typeface="Whackadoo" pitchFamily="2" charset="0"/>
              </a:rPr>
              <a:t>6:00pm - Ceremony</a:t>
            </a:r>
          </a:p>
          <a:p>
            <a:pPr algn="ctr" defTabSz="966788"/>
            <a:r>
              <a:rPr lang="en-US" sz="1400" dirty="0">
                <a:solidFill>
                  <a:srgbClr val="663300"/>
                </a:solidFill>
                <a:latin typeface="Whackadoo" pitchFamily="2" charset="0"/>
              </a:rPr>
              <a:t>6:30pm – Wine and Cheese Reception</a:t>
            </a:r>
          </a:p>
          <a:p>
            <a:pPr algn="ctr" defTabSz="966788"/>
            <a:r>
              <a:rPr lang="en-US" sz="1400" dirty="0">
                <a:solidFill>
                  <a:srgbClr val="663300"/>
                </a:solidFill>
                <a:latin typeface="Whackadoo" pitchFamily="2" charset="0"/>
              </a:rPr>
              <a:t>7:00pm – Dinner and Dancing</a:t>
            </a:r>
          </a:p>
          <a:p>
            <a:pPr algn="ctr" defTabSz="966788"/>
            <a:endParaRPr lang="en-US" sz="1400" dirty="0">
              <a:solidFill>
                <a:srgbClr val="663300"/>
              </a:solidFill>
              <a:latin typeface="Times New Roman" pitchFamily="18" charset="0"/>
            </a:endParaRPr>
          </a:p>
          <a:p>
            <a:pPr algn="ctr" defTabSz="966788"/>
            <a:r>
              <a:rPr lang="en-US" sz="1400" dirty="0">
                <a:solidFill>
                  <a:srgbClr val="663300"/>
                </a:solidFill>
                <a:latin typeface="Whackadoo" pitchFamily="2" charset="0"/>
              </a:rPr>
              <a:t>Still Waters Vineyards</a:t>
            </a:r>
          </a:p>
          <a:p>
            <a:pPr algn="ctr" defTabSz="966788"/>
            <a:r>
              <a:rPr lang="en-US" sz="1400" dirty="0">
                <a:solidFill>
                  <a:srgbClr val="663300"/>
                </a:solidFill>
                <a:latin typeface="Whackadoo" pitchFamily="2" charset="0"/>
              </a:rPr>
              <a:t>2750 Old Grove Lane</a:t>
            </a:r>
          </a:p>
          <a:p>
            <a:pPr algn="ctr" defTabSz="966788"/>
            <a:r>
              <a:rPr lang="en-US" sz="1400" dirty="0">
                <a:solidFill>
                  <a:srgbClr val="663300"/>
                </a:solidFill>
                <a:latin typeface="Whackadoo" pitchFamily="2" charset="0"/>
              </a:rPr>
              <a:t>Paso Robles, CA</a:t>
            </a:r>
          </a:p>
          <a:p>
            <a:pPr algn="ctr" defTabSz="966788"/>
            <a:endParaRPr lang="en-US" sz="1200" dirty="0">
              <a:solidFill>
                <a:srgbClr val="663300"/>
              </a:solidFill>
              <a:latin typeface="Times New Roman" pitchFamily="18" charset="0"/>
            </a:endParaRPr>
          </a:p>
          <a:p>
            <a:pPr algn="ctr" defTabSz="966788"/>
            <a:r>
              <a:rPr lang="en-US" sz="1600" b="1" dirty="0">
                <a:solidFill>
                  <a:srgbClr val="663300"/>
                </a:solidFill>
                <a:latin typeface="PopularScript" pitchFamily="2" charset="0"/>
                <a:cs typeface="JasmineUPC" pitchFamily="18" charset="-34"/>
              </a:rPr>
              <a:t>The happy couple are registered at:</a:t>
            </a:r>
          </a:p>
          <a:p>
            <a:pPr algn="ctr" defTabSz="966788"/>
            <a:r>
              <a:rPr lang="en-US" sz="1600" b="1" dirty="0" smtClean="0">
                <a:solidFill>
                  <a:srgbClr val="663300"/>
                </a:solidFill>
                <a:latin typeface="PopularScript" pitchFamily="2" charset="0"/>
                <a:cs typeface="JasmineUPC" pitchFamily="18" charset="-34"/>
              </a:rPr>
              <a:t>www.JustTogether.com/xxxxxxxxxxx</a:t>
            </a:r>
            <a:endParaRPr lang="en-US" sz="1200" dirty="0">
              <a:solidFill>
                <a:srgbClr val="663300"/>
              </a:solidFill>
              <a:latin typeface="Whackadoo" pitchFamily="2" charset="0"/>
            </a:endParaRP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442913" y="1219200"/>
            <a:ext cx="44577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6600" dirty="0">
                <a:solidFill>
                  <a:srgbClr val="663300"/>
                </a:solidFill>
                <a:latin typeface="SwingSet BB" pitchFamily="34" charset="0"/>
              </a:rPr>
              <a:t>Reception</a:t>
            </a:r>
            <a:r>
              <a:rPr lang="en-US" sz="4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adall" pitchFamily="2" charset="0"/>
              </a:rPr>
              <a:t> </a:t>
            </a: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708650" y="1219200"/>
            <a:ext cx="44561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6600" dirty="0">
                <a:solidFill>
                  <a:srgbClr val="663300"/>
                </a:solidFill>
                <a:latin typeface="SwingSet BB" pitchFamily="34" charset="0"/>
              </a:rPr>
              <a:t>Reception</a:t>
            </a:r>
            <a:r>
              <a:rPr lang="en-US" sz="4400" dirty="0">
                <a:solidFill>
                  <a:srgbClr val="9130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adall" pitchFamily="2" charset="0"/>
              </a:rPr>
              <a:t> 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5786438" y="1905000"/>
            <a:ext cx="4456112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6" tIns="48318" rIns="96636" bIns="48318">
            <a:spAutoFit/>
          </a:bodyPr>
          <a:lstStyle/>
          <a:p>
            <a:pPr algn="ctr" defTabSz="966788"/>
            <a:r>
              <a:rPr lang="en-US" sz="1600" dirty="0">
                <a:solidFill>
                  <a:srgbClr val="663300"/>
                </a:solidFill>
                <a:latin typeface="Whackadoo" pitchFamily="2" charset="0"/>
              </a:rPr>
              <a:t>Please join us as we celebrate the union </a:t>
            </a:r>
          </a:p>
          <a:p>
            <a:pPr algn="ctr" defTabSz="966788"/>
            <a:r>
              <a:rPr lang="en-US" sz="1600" dirty="0">
                <a:solidFill>
                  <a:srgbClr val="663300"/>
                </a:solidFill>
                <a:latin typeface="Whackadoo" pitchFamily="2" charset="0"/>
              </a:rPr>
              <a:t>of our lives and our families</a:t>
            </a:r>
          </a:p>
          <a:p>
            <a:pPr algn="ctr" defTabSz="966788"/>
            <a:endParaRPr lang="en-US" sz="1200" dirty="0">
              <a:solidFill>
                <a:srgbClr val="663300"/>
              </a:solidFill>
              <a:latin typeface="Whackadoo" pitchFamily="2" charset="0"/>
            </a:endParaRPr>
          </a:p>
          <a:p>
            <a:pPr algn="ctr" defTabSz="966788"/>
            <a:r>
              <a:rPr lang="en-US" sz="1400" dirty="0">
                <a:solidFill>
                  <a:srgbClr val="663300"/>
                </a:solidFill>
                <a:latin typeface="Whackadoo" pitchFamily="2" charset="0"/>
              </a:rPr>
              <a:t>6:00 pm - Ceremony</a:t>
            </a:r>
          </a:p>
          <a:p>
            <a:pPr algn="ctr" defTabSz="966788"/>
            <a:r>
              <a:rPr lang="en-US" sz="1400" dirty="0">
                <a:solidFill>
                  <a:srgbClr val="663300"/>
                </a:solidFill>
                <a:latin typeface="Whackadoo" pitchFamily="2" charset="0"/>
              </a:rPr>
              <a:t>6:30pm – Wine and Cheese Reception</a:t>
            </a:r>
          </a:p>
          <a:p>
            <a:pPr algn="ctr" defTabSz="966788"/>
            <a:r>
              <a:rPr lang="en-US" sz="1400" dirty="0">
                <a:solidFill>
                  <a:srgbClr val="663300"/>
                </a:solidFill>
                <a:latin typeface="Whackadoo" pitchFamily="2" charset="0"/>
              </a:rPr>
              <a:t>7:00pm – Dinner and Dancing</a:t>
            </a:r>
          </a:p>
          <a:p>
            <a:pPr algn="ctr" defTabSz="966788"/>
            <a:endParaRPr lang="en-US" sz="1400" dirty="0">
              <a:solidFill>
                <a:srgbClr val="663300"/>
              </a:solidFill>
              <a:latin typeface="Times New Roman" pitchFamily="18" charset="0"/>
            </a:endParaRPr>
          </a:p>
          <a:p>
            <a:pPr algn="ctr" defTabSz="966788"/>
            <a:r>
              <a:rPr lang="en-US" sz="1400" dirty="0">
                <a:solidFill>
                  <a:srgbClr val="663300"/>
                </a:solidFill>
                <a:latin typeface="Whackadoo" pitchFamily="2" charset="0"/>
              </a:rPr>
              <a:t>Still Waters Vineyards</a:t>
            </a:r>
          </a:p>
          <a:p>
            <a:pPr algn="ctr" defTabSz="966788"/>
            <a:r>
              <a:rPr lang="en-US" sz="1400" dirty="0">
                <a:solidFill>
                  <a:srgbClr val="663300"/>
                </a:solidFill>
                <a:latin typeface="Whackadoo" pitchFamily="2" charset="0"/>
              </a:rPr>
              <a:t>2750 Old Grove Lane</a:t>
            </a:r>
          </a:p>
          <a:p>
            <a:pPr algn="ctr" defTabSz="966788"/>
            <a:r>
              <a:rPr lang="en-US" sz="1400" dirty="0">
                <a:solidFill>
                  <a:srgbClr val="663300"/>
                </a:solidFill>
                <a:latin typeface="Whackadoo" pitchFamily="2" charset="0"/>
              </a:rPr>
              <a:t>Paso Robles, CA</a:t>
            </a:r>
          </a:p>
          <a:p>
            <a:pPr algn="ctr" defTabSz="966788"/>
            <a:endParaRPr lang="en-US" sz="1200" dirty="0">
              <a:solidFill>
                <a:srgbClr val="663300"/>
              </a:solidFill>
              <a:latin typeface="Times New Roman" pitchFamily="18" charset="0"/>
            </a:endParaRPr>
          </a:p>
          <a:p>
            <a:pPr algn="ctr" defTabSz="966788"/>
            <a:r>
              <a:rPr lang="en-US" sz="1600" b="1" dirty="0">
                <a:solidFill>
                  <a:srgbClr val="663300"/>
                </a:solidFill>
                <a:latin typeface="PopularScript" pitchFamily="2" charset="0"/>
              </a:rPr>
              <a:t>The happy couple are registered at:</a:t>
            </a:r>
          </a:p>
          <a:p>
            <a:pPr algn="ctr" defTabSz="966788"/>
            <a:r>
              <a:rPr lang="en-US" sz="1600" b="1" smtClean="0">
                <a:solidFill>
                  <a:srgbClr val="663300"/>
                </a:solidFill>
                <a:latin typeface="PopularScript" pitchFamily="2" charset="0"/>
              </a:rPr>
              <a:t>www.JustTogether.com/xxxxxxxxxxx</a:t>
            </a:r>
            <a:endParaRPr lang="en-US" sz="1600" b="1">
              <a:solidFill>
                <a:srgbClr val="663300"/>
              </a:solidFill>
              <a:latin typeface="PopularScript" pitchFamily="2" charset="0"/>
            </a:endParaRPr>
          </a:p>
          <a:p>
            <a:pPr algn="ctr" defTabSz="966788"/>
            <a:endParaRPr lang="en-US" sz="1200" dirty="0">
              <a:solidFill>
                <a:srgbClr val="663300"/>
              </a:solidFill>
              <a:latin typeface="Whackadoo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69"/>
          <p:cNvSpPr txBox="1">
            <a:spLocks noChangeArrowheads="1"/>
          </p:cNvSpPr>
          <p:nvPr/>
        </p:nvSpPr>
        <p:spPr bwMode="auto">
          <a:xfrm>
            <a:off x="900113" y="5105400"/>
            <a:ext cx="39084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6" tIns="48318" rIns="96636" bIns="48318">
            <a:spAutoFit/>
          </a:bodyPr>
          <a:lstStyle/>
          <a:p>
            <a:pPr algn="ctr" defTabSz="966788"/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The favor of your reply is requested by </a:t>
            </a:r>
          </a:p>
          <a:p>
            <a:pPr algn="ctr" defTabSz="966788"/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July 23</a:t>
            </a:r>
            <a:r>
              <a:rPr lang="en-US" sz="1600" baseline="30000">
                <a:solidFill>
                  <a:srgbClr val="663300"/>
                </a:solidFill>
                <a:latin typeface="Romance Fatal Serif" pitchFamily="18" charset="0"/>
              </a:rPr>
              <a:t>rd</a:t>
            </a:r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 </a:t>
            </a:r>
          </a:p>
          <a:p>
            <a:pPr algn="ctr" defTabSz="966788"/>
            <a:endParaRPr lang="en-US" sz="1600">
              <a:solidFill>
                <a:srgbClr val="663300"/>
              </a:solidFill>
              <a:latin typeface="Times New Roman" pitchFamily="18" charset="0"/>
            </a:endParaRPr>
          </a:p>
          <a:p>
            <a:pPr algn="ctr" defTabSz="966788"/>
            <a:endParaRPr lang="en-US" sz="1000">
              <a:solidFill>
                <a:srgbClr val="663300"/>
              </a:solidFill>
              <a:latin typeface="Times New Roman" pitchFamily="18" charset="0"/>
            </a:endParaRPr>
          </a:p>
          <a:p>
            <a:pPr algn="ctr" defTabSz="966788"/>
            <a:endParaRPr lang="en-US" sz="1000">
              <a:solidFill>
                <a:srgbClr val="663300"/>
              </a:solidFill>
              <a:latin typeface="Times New Roman" pitchFamily="18" charset="0"/>
            </a:endParaRPr>
          </a:p>
          <a:p>
            <a:pPr algn="ctr" defTabSz="966788"/>
            <a:endParaRPr lang="en-US" sz="1800">
              <a:solidFill>
                <a:srgbClr val="663300"/>
              </a:solidFill>
              <a:latin typeface="Times New Roman" pitchFamily="18" charset="0"/>
            </a:endParaRPr>
          </a:p>
          <a:p>
            <a:pPr algn="ctr" defTabSz="966788"/>
            <a:endParaRPr lang="en-US" sz="1400">
              <a:solidFill>
                <a:srgbClr val="663300"/>
              </a:solidFill>
              <a:latin typeface="Times New Roman" pitchFamily="18" charset="0"/>
            </a:endParaRPr>
          </a:p>
          <a:p>
            <a:pPr algn="ctr" defTabSz="966788"/>
            <a:endParaRPr lang="en-US" sz="1400" b="1">
              <a:solidFill>
                <a:srgbClr val="663300"/>
              </a:solidFill>
              <a:latin typeface="Monotype Corsiva" pitchFamily="66" charset="0"/>
            </a:endParaRPr>
          </a:p>
        </p:txBody>
      </p:sp>
      <p:sp>
        <p:nvSpPr>
          <p:cNvPr id="7171" name="Text Box 170"/>
          <p:cNvSpPr txBox="1">
            <a:spLocks noChangeArrowheads="1"/>
          </p:cNvSpPr>
          <p:nvPr/>
        </p:nvSpPr>
        <p:spPr bwMode="auto">
          <a:xfrm>
            <a:off x="1052513" y="6629400"/>
            <a:ext cx="32051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66788">
              <a:spcBef>
                <a:spcPct val="50000"/>
              </a:spcBef>
            </a:pPr>
            <a:r>
              <a:rPr lang="en-US" sz="1200">
                <a:solidFill>
                  <a:srgbClr val="663300"/>
                </a:solidFill>
                <a:latin typeface="Romance Fatal Serif" pitchFamily="18" charset="0"/>
              </a:rPr>
              <a:t>ACCEPTS  _____          DECLINES  _____</a:t>
            </a:r>
          </a:p>
        </p:txBody>
      </p:sp>
      <p:sp>
        <p:nvSpPr>
          <p:cNvPr id="7172" name="Line 171"/>
          <p:cNvSpPr>
            <a:spLocks noChangeShapeType="1"/>
          </p:cNvSpPr>
          <p:nvPr/>
        </p:nvSpPr>
        <p:spPr bwMode="auto">
          <a:xfrm>
            <a:off x="1814513" y="6248400"/>
            <a:ext cx="2736850" cy="0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172"/>
          <p:cNvSpPr txBox="1">
            <a:spLocks noChangeArrowheads="1"/>
          </p:cNvSpPr>
          <p:nvPr/>
        </p:nvSpPr>
        <p:spPr bwMode="auto">
          <a:xfrm>
            <a:off x="976313" y="5943600"/>
            <a:ext cx="936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NAMES</a:t>
            </a:r>
          </a:p>
        </p:txBody>
      </p:sp>
      <p:sp>
        <p:nvSpPr>
          <p:cNvPr id="8365" name="Rectangle 173"/>
          <p:cNvSpPr>
            <a:spLocks noChangeArrowheads="1"/>
          </p:cNvSpPr>
          <p:nvPr/>
        </p:nvSpPr>
        <p:spPr bwMode="auto">
          <a:xfrm>
            <a:off x="519113" y="4419600"/>
            <a:ext cx="4221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6000" dirty="0">
                <a:solidFill>
                  <a:srgbClr val="663300"/>
                </a:solidFill>
                <a:latin typeface="Ziggy Zoe" pitchFamily="2" charset="0"/>
              </a:rPr>
              <a:t>RSVP</a:t>
            </a:r>
            <a:r>
              <a:rPr lang="en-US" sz="4400" dirty="0">
                <a:solidFill>
                  <a:srgbClr val="9130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dwardian Script ITC" pitchFamily="66" charset="0"/>
              </a:rPr>
              <a:t> </a:t>
            </a:r>
          </a:p>
        </p:txBody>
      </p:sp>
      <p:sp>
        <p:nvSpPr>
          <p:cNvPr id="7175" name="Text Box 177"/>
          <p:cNvSpPr txBox="1">
            <a:spLocks noChangeArrowheads="1"/>
          </p:cNvSpPr>
          <p:nvPr/>
        </p:nvSpPr>
        <p:spPr bwMode="auto">
          <a:xfrm>
            <a:off x="6567488" y="6629400"/>
            <a:ext cx="312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66788">
              <a:spcBef>
                <a:spcPct val="50000"/>
              </a:spcBef>
            </a:pPr>
            <a:r>
              <a:rPr lang="en-US" sz="1200">
                <a:solidFill>
                  <a:srgbClr val="663300"/>
                </a:solidFill>
                <a:latin typeface="Romance Fatal Serif" pitchFamily="18" charset="0"/>
              </a:rPr>
              <a:t>ACCEPTS  _____          DECLINES  _____</a:t>
            </a:r>
          </a:p>
        </p:txBody>
      </p:sp>
      <p:sp>
        <p:nvSpPr>
          <p:cNvPr id="7176" name="Line 178"/>
          <p:cNvSpPr>
            <a:spLocks noChangeShapeType="1"/>
          </p:cNvSpPr>
          <p:nvPr/>
        </p:nvSpPr>
        <p:spPr bwMode="auto">
          <a:xfrm>
            <a:off x="6959600" y="6248400"/>
            <a:ext cx="2892425" cy="0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 Box 179"/>
          <p:cNvSpPr txBox="1">
            <a:spLocks noChangeArrowheads="1"/>
          </p:cNvSpPr>
          <p:nvPr/>
        </p:nvSpPr>
        <p:spPr bwMode="auto">
          <a:xfrm>
            <a:off x="6099175" y="5943600"/>
            <a:ext cx="938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NAMES</a:t>
            </a:r>
          </a:p>
        </p:txBody>
      </p:sp>
      <p:sp>
        <p:nvSpPr>
          <p:cNvPr id="8372" name="Rectangle 180"/>
          <p:cNvSpPr>
            <a:spLocks noChangeArrowheads="1"/>
          </p:cNvSpPr>
          <p:nvPr/>
        </p:nvSpPr>
        <p:spPr bwMode="auto">
          <a:xfrm>
            <a:off x="5864225" y="4419600"/>
            <a:ext cx="42227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6000" dirty="0">
                <a:solidFill>
                  <a:srgbClr val="663300"/>
                </a:solidFill>
                <a:latin typeface="Ziggy Zoe" pitchFamily="2" charset="0"/>
              </a:rPr>
              <a:t>RSVP</a:t>
            </a:r>
            <a:r>
              <a:rPr lang="en-US" sz="4400" dirty="0">
                <a:solidFill>
                  <a:srgbClr val="9130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dwardian Script ITC" pitchFamily="66" charset="0"/>
              </a:rPr>
              <a:t> </a:t>
            </a:r>
          </a:p>
        </p:txBody>
      </p:sp>
      <p:sp>
        <p:nvSpPr>
          <p:cNvPr id="7179" name="Text Box 184"/>
          <p:cNvSpPr txBox="1">
            <a:spLocks noChangeArrowheads="1"/>
          </p:cNvSpPr>
          <p:nvPr/>
        </p:nvSpPr>
        <p:spPr bwMode="auto">
          <a:xfrm>
            <a:off x="823913" y="2971800"/>
            <a:ext cx="3673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66788">
              <a:spcBef>
                <a:spcPct val="50000"/>
              </a:spcBef>
            </a:pPr>
            <a:r>
              <a:rPr lang="en-US" sz="1200">
                <a:solidFill>
                  <a:srgbClr val="663300"/>
                </a:solidFill>
                <a:latin typeface="Romance Fatal Serif" pitchFamily="18" charset="0"/>
              </a:rPr>
              <a:t>ACCEPTS  ____          DECLINES  ____</a:t>
            </a:r>
          </a:p>
        </p:txBody>
      </p:sp>
      <p:sp>
        <p:nvSpPr>
          <p:cNvPr id="7180" name="Line 185"/>
          <p:cNvSpPr>
            <a:spLocks noChangeShapeType="1"/>
          </p:cNvSpPr>
          <p:nvPr/>
        </p:nvSpPr>
        <p:spPr bwMode="auto">
          <a:xfrm>
            <a:off x="1509713" y="2667000"/>
            <a:ext cx="2894012" cy="0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Text Box 186"/>
          <p:cNvSpPr txBox="1">
            <a:spLocks noChangeArrowheads="1"/>
          </p:cNvSpPr>
          <p:nvPr/>
        </p:nvSpPr>
        <p:spPr bwMode="auto">
          <a:xfrm>
            <a:off x="747713" y="2362200"/>
            <a:ext cx="936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NAMES</a:t>
            </a:r>
          </a:p>
        </p:txBody>
      </p:sp>
      <p:sp>
        <p:nvSpPr>
          <p:cNvPr id="8379" name="Rectangle 187"/>
          <p:cNvSpPr>
            <a:spLocks noChangeArrowheads="1"/>
          </p:cNvSpPr>
          <p:nvPr/>
        </p:nvSpPr>
        <p:spPr bwMode="auto">
          <a:xfrm>
            <a:off x="519113" y="685800"/>
            <a:ext cx="4221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6000" dirty="0">
                <a:solidFill>
                  <a:srgbClr val="663300"/>
                </a:solidFill>
                <a:latin typeface="Ziggy Zoe" pitchFamily="2" charset="0"/>
              </a:rPr>
              <a:t>RSVP</a:t>
            </a:r>
            <a:r>
              <a:rPr lang="en-US" sz="4400" dirty="0">
                <a:solidFill>
                  <a:srgbClr val="9130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dwardian Script ITC" pitchFamily="66" charset="0"/>
              </a:rPr>
              <a:t> </a:t>
            </a:r>
          </a:p>
        </p:txBody>
      </p:sp>
      <p:sp>
        <p:nvSpPr>
          <p:cNvPr id="7183" name="Text Box 31"/>
          <p:cNvSpPr txBox="1">
            <a:spLocks noChangeArrowheads="1"/>
          </p:cNvSpPr>
          <p:nvPr/>
        </p:nvSpPr>
        <p:spPr bwMode="auto">
          <a:xfrm>
            <a:off x="823913" y="1524000"/>
            <a:ext cx="3594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66788">
              <a:spcBef>
                <a:spcPct val="50000"/>
              </a:spcBef>
            </a:pPr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The favor of your reply is requested by </a:t>
            </a:r>
          </a:p>
          <a:p>
            <a:pPr algn="ctr" defTabSz="966788">
              <a:spcBef>
                <a:spcPct val="50000"/>
              </a:spcBef>
            </a:pPr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July 23rd</a:t>
            </a:r>
          </a:p>
        </p:txBody>
      </p:sp>
      <p:sp>
        <p:nvSpPr>
          <p:cNvPr id="2" name="Rectangle 187"/>
          <p:cNvSpPr>
            <a:spLocks noChangeArrowheads="1"/>
          </p:cNvSpPr>
          <p:nvPr/>
        </p:nvSpPr>
        <p:spPr bwMode="auto">
          <a:xfrm>
            <a:off x="5853113" y="762000"/>
            <a:ext cx="42227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5217" tIns="27608" rIns="55217" bIns="27608" anchor="ctr"/>
          <a:lstStyle/>
          <a:p>
            <a:pPr algn="ctr" defTabSz="966788">
              <a:defRPr/>
            </a:pPr>
            <a:r>
              <a:rPr lang="en-US" sz="6000" dirty="0">
                <a:solidFill>
                  <a:srgbClr val="663300"/>
                </a:solidFill>
                <a:latin typeface="Ziggy Zoe" pitchFamily="2" charset="0"/>
              </a:rPr>
              <a:t>RSVP</a:t>
            </a:r>
            <a:r>
              <a:rPr lang="en-US" sz="4400" dirty="0">
                <a:solidFill>
                  <a:srgbClr val="9130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dwardian Script ITC" pitchFamily="66" charset="0"/>
              </a:rPr>
              <a:t> </a:t>
            </a:r>
          </a:p>
        </p:txBody>
      </p:sp>
      <p:sp>
        <p:nvSpPr>
          <p:cNvPr id="7185" name="Text Box 34"/>
          <p:cNvSpPr txBox="1">
            <a:spLocks noChangeArrowheads="1"/>
          </p:cNvSpPr>
          <p:nvPr/>
        </p:nvSpPr>
        <p:spPr bwMode="auto">
          <a:xfrm>
            <a:off x="6310313" y="1600200"/>
            <a:ext cx="359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66788">
              <a:spcBef>
                <a:spcPct val="50000"/>
              </a:spcBef>
            </a:pPr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The favor of your reply is requested by </a:t>
            </a:r>
          </a:p>
          <a:p>
            <a:pPr algn="ctr" defTabSz="966788">
              <a:spcBef>
                <a:spcPct val="50000"/>
              </a:spcBef>
            </a:pPr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July 23rd</a:t>
            </a:r>
          </a:p>
        </p:txBody>
      </p:sp>
      <p:sp>
        <p:nvSpPr>
          <p:cNvPr id="7186" name="Text Box 186"/>
          <p:cNvSpPr txBox="1">
            <a:spLocks noChangeArrowheads="1"/>
          </p:cNvSpPr>
          <p:nvPr/>
        </p:nvSpPr>
        <p:spPr bwMode="auto">
          <a:xfrm>
            <a:off x="6081713" y="2362200"/>
            <a:ext cx="9382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66788">
              <a:spcBef>
                <a:spcPct val="50000"/>
              </a:spcBef>
            </a:pPr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NAMES</a:t>
            </a:r>
          </a:p>
        </p:txBody>
      </p:sp>
      <p:sp>
        <p:nvSpPr>
          <p:cNvPr id="7187" name="Line 185"/>
          <p:cNvSpPr>
            <a:spLocks noChangeShapeType="1"/>
          </p:cNvSpPr>
          <p:nvPr/>
        </p:nvSpPr>
        <p:spPr bwMode="auto">
          <a:xfrm>
            <a:off x="6919913" y="2667000"/>
            <a:ext cx="2892425" cy="0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Text Box 184"/>
          <p:cNvSpPr txBox="1">
            <a:spLocks noChangeArrowheads="1"/>
          </p:cNvSpPr>
          <p:nvPr/>
        </p:nvSpPr>
        <p:spPr bwMode="auto">
          <a:xfrm>
            <a:off x="6310313" y="2971800"/>
            <a:ext cx="3673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66788">
              <a:spcBef>
                <a:spcPct val="50000"/>
              </a:spcBef>
            </a:pPr>
            <a:r>
              <a:rPr lang="en-US" sz="1200">
                <a:solidFill>
                  <a:srgbClr val="663300"/>
                </a:solidFill>
                <a:latin typeface="Romance Fatal Serif" pitchFamily="18" charset="0"/>
              </a:rPr>
              <a:t>ACCEPTS  ____          DECLINES  ____</a:t>
            </a:r>
          </a:p>
        </p:txBody>
      </p:sp>
      <p:sp>
        <p:nvSpPr>
          <p:cNvPr id="7189" name="Text Box 38"/>
          <p:cNvSpPr txBox="1">
            <a:spLocks noChangeArrowheads="1"/>
          </p:cNvSpPr>
          <p:nvPr/>
        </p:nvSpPr>
        <p:spPr bwMode="auto">
          <a:xfrm>
            <a:off x="6254750" y="5029200"/>
            <a:ext cx="359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66788">
              <a:spcBef>
                <a:spcPct val="50000"/>
              </a:spcBef>
            </a:pPr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The favor of your reply is requested by </a:t>
            </a:r>
          </a:p>
          <a:p>
            <a:pPr algn="ctr" defTabSz="966788">
              <a:spcBef>
                <a:spcPct val="50000"/>
              </a:spcBef>
            </a:pPr>
            <a:r>
              <a:rPr lang="en-US" sz="1600">
                <a:solidFill>
                  <a:srgbClr val="663300"/>
                </a:solidFill>
                <a:latin typeface="Romance Fatal Serif" pitchFamily="18" charset="0"/>
              </a:rPr>
              <a:t>July 23rd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2911</TotalTime>
  <Words>640</Words>
  <Application>Microsoft Office PowerPoint</Application>
  <PresentationFormat>Custom</PresentationFormat>
  <Paragraphs>134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Suzie</dc:creator>
  <cp:lastModifiedBy>Suzie</cp:lastModifiedBy>
  <cp:revision>189</cp:revision>
  <dcterms:created xsi:type="dcterms:W3CDTF">2005-12-27T14:34:51Z</dcterms:created>
  <dcterms:modified xsi:type="dcterms:W3CDTF">2010-05-08T08:17:29Z</dcterms:modified>
</cp:coreProperties>
</file>